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5" r:id="rId7"/>
    <p:sldId id="262" r:id="rId8"/>
    <p:sldId id="264" r:id="rId9"/>
    <p:sldId id="263" r:id="rId10"/>
    <p:sldId id="275" r:id="rId11"/>
    <p:sldId id="261" r:id="rId12"/>
    <p:sldId id="270" r:id="rId13"/>
    <p:sldId id="269" r:id="rId14"/>
    <p:sldId id="268" r:id="rId15"/>
    <p:sldId id="267" r:id="rId16"/>
    <p:sldId id="271" r:id="rId17"/>
    <p:sldId id="272" r:id="rId18"/>
    <p:sldId id="266" r:id="rId19"/>
    <p:sldId id="273"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25" d="100"/>
          <a:sy n="125" d="100"/>
        </p:scale>
        <p:origin x="-24"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4A52F-D992-9A9C-7D20-E3733467BC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7024F39-47F9-DFAD-A7F8-8B4726F985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03A78C9-3156-D537-B050-6FCAA96DBF03}"/>
              </a:ext>
            </a:extLst>
          </p:cNvPr>
          <p:cNvSpPr>
            <a:spLocks noGrp="1"/>
          </p:cNvSpPr>
          <p:nvPr>
            <p:ph type="dt" sz="half" idx="10"/>
          </p:nvPr>
        </p:nvSpPr>
        <p:spPr/>
        <p:txBody>
          <a:bodyPr/>
          <a:lstStyle/>
          <a:p>
            <a:fld id="{A5C794B0-677C-479A-B293-2F2198DD303B}" type="datetimeFigureOut">
              <a:rPr lang="en-IN" smtClean="0"/>
              <a:t>16-02-2023</a:t>
            </a:fld>
            <a:endParaRPr lang="en-IN"/>
          </a:p>
        </p:txBody>
      </p:sp>
      <p:sp>
        <p:nvSpPr>
          <p:cNvPr id="5" name="Footer Placeholder 4">
            <a:extLst>
              <a:ext uri="{FF2B5EF4-FFF2-40B4-BE49-F238E27FC236}">
                <a16:creationId xmlns:a16="http://schemas.microsoft.com/office/drawing/2014/main" id="{9507C520-9531-6581-D90E-18815A6A27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097EC6-58CF-8747-E4A6-4AC6CB704DD8}"/>
              </a:ext>
            </a:extLst>
          </p:cNvPr>
          <p:cNvSpPr>
            <a:spLocks noGrp="1"/>
          </p:cNvSpPr>
          <p:nvPr>
            <p:ph type="sldNum" sz="quarter" idx="12"/>
          </p:nvPr>
        </p:nvSpPr>
        <p:spPr/>
        <p:txBody>
          <a:bodyPr/>
          <a:lstStyle/>
          <a:p>
            <a:fld id="{1F93E45E-739C-4A1F-AFD6-DDB0EA5806BB}" type="slidenum">
              <a:rPr lang="en-IN" smtClean="0"/>
              <a:t>‹#›</a:t>
            </a:fld>
            <a:endParaRPr lang="en-IN"/>
          </a:p>
        </p:txBody>
      </p:sp>
    </p:spTree>
    <p:extLst>
      <p:ext uri="{BB962C8B-B14F-4D97-AF65-F5344CB8AC3E}">
        <p14:creationId xmlns:p14="http://schemas.microsoft.com/office/powerpoint/2010/main" val="413269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1697-5D89-EB56-182E-E10DF5A704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633A28-F598-EE19-9EF7-C1503806BD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10DD64-3004-AE78-19BB-7EF8C39FC823}"/>
              </a:ext>
            </a:extLst>
          </p:cNvPr>
          <p:cNvSpPr>
            <a:spLocks noGrp="1"/>
          </p:cNvSpPr>
          <p:nvPr>
            <p:ph type="dt" sz="half" idx="10"/>
          </p:nvPr>
        </p:nvSpPr>
        <p:spPr/>
        <p:txBody>
          <a:bodyPr/>
          <a:lstStyle/>
          <a:p>
            <a:fld id="{A5C794B0-677C-479A-B293-2F2198DD303B}" type="datetimeFigureOut">
              <a:rPr lang="en-IN" smtClean="0"/>
              <a:t>16-02-2023</a:t>
            </a:fld>
            <a:endParaRPr lang="en-IN"/>
          </a:p>
        </p:txBody>
      </p:sp>
      <p:sp>
        <p:nvSpPr>
          <p:cNvPr id="5" name="Footer Placeholder 4">
            <a:extLst>
              <a:ext uri="{FF2B5EF4-FFF2-40B4-BE49-F238E27FC236}">
                <a16:creationId xmlns:a16="http://schemas.microsoft.com/office/drawing/2014/main" id="{F6408BAF-F7E3-645C-D391-C9C492D88C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7B84AF-18A3-D821-3146-2FAF491BB2FE}"/>
              </a:ext>
            </a:extLst>
          </p:cNvPr>
          <p:cNvSpPr>
            <a:spLocks noGrp="1"/>
          </p:cNvSpPr>
          <p:nvPr>
            <p:ph type="sldNum" sz="quarter" idx="12"/>
          </p:nvPr>
        </p:nvSpPr>
        <p:spPr/>
        <p:txBody>
          <a:bodyPr/>
          <a:lstStyle/>
          <a:p>
            <a:fld id="{1F93E45E-739C-4A1F-AFD6-DDB0EA5806BB}" type="slidenum">
              <a:rPr lang="en-IN" smtClean="0"/>
              <a:t>‹#›</a:t>
            </a:fld>
            <a:endParaRPr lang="en-IN"/>
          </a:p>
        </p:txBody>
      </p:sp>
    </p:spTree>
    <p:extLst>
      <p:ext uri="{BB962C8B-B14F-4D97-AF65-F5344CB8AC3E}">
        <p14:creationId xmlns:p14="http://schemas.microsoft.com/office/powerpoint/2010/main" val="496227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9F48DE-4835-1C96-46EC-1A830A6C2A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229D4A-44A8-B1C4-AEB7-625FF02271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D4BD28-60FA-2937-9C97-1D5F1A8B6A50}"/>
              </a:ext>
            </a:extLst>
          </p:cNvPr>
          <p:cNvSpPr>
            <a:spLocks noGrp="1"/>
          </p:cNvSpPr>
          <p:nvPr>
            <p:ph type="dt" sz="half" idx="10"/>
          </p:nvPr>
        </p:nvSpPr>
        <p:spPr/>
        <p:txBody>
          <a:bodyPr/>
          <a:lstStyle/>
          <a:p>
            <a:fld id="{A5C794B0-677C-479A-B293-2F2198DD303B}" type="datetimeFigureOut">
              <a:rPr lang="en-IN" smtClean="0"/>
              <a:t>16-02-2023</a:t>
            </a:fld>
            <a:endParaRPr lang="en-IN"/>
          </a:p>
        </p:txBody>
      </p:sp>
      <p:sp>
        <p:nvSpPr>
          <p:cNvPr id="5" name="Footer Placeholder 4">
            <a:extLst>
              <a:ext uri="{FF2B5EF4-FFF2-40B4-BE49-F238E27FC236}">
                <a16:creationId xmlns:a16="http://schemas.microsoft.com/office/drawing/2014/main" id="{A154A8EB-A925-D333-BF00-1CCAC008D6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7BA533-51B3-1860-7EF0-BAD8C77A05F8}"/>
              </a:ext>
            </a:extLst>
          </p:cNvPr>
          <p:cNvSpPr>
            <a:spLocks noGrp="1"/>
          </p:cNvSpPr>
          <p:nvPr>
            <p:ph type="sldNum" sz="quarter" idx="12"/>
          </p:nvPr>
        </p:nvSpPr>
        <p:spPr/>
        <p:txBody>
          <a:bodyPr/>
          <a:lstStyle/>
          <a:p>
            <a:fld id="{1F93E45E-739C-4A1F-AFD6-DDB0EA5806BB}" type="slidenum">
              <a:rPr lang="en-IN" smtClean="0"/>
              <a:t>‹#›</a:t>
            </a:fld>
            <a:endParaRPr lang="en-IN"/>
          </a:p>
        </p:txBody>
      </p:sp>
    </p:spTree>
    <p:extLst>
      <p:ext uri="{BB962C8B-B14F-4D97-AF65-F5344CB8AC3E}">
        <p14:creationId xmlns:p14="http://schemas.microsoft.com/office/powerpoint/2010/main" val="1885546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CF25-C82F-E6DA-F06A-BA174838C6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D128E02-3073-EF77-47BE-9774B3B828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95331A-AE3A-C097-D966-275C91B73A8F}"/>
              </a:ext>
            </a:extLst>
          </p:cNvPr>
          <p:cNvSpPr>
            <a:spLocks noGrp="1"/>
          </p:cNvSpPr>
          <p:nvPr>
            <p:ph type="dt" sz="half" idx="10"/>
          </p:nvPr>
        </p:nvSpPr>
        <p:spPr/>
        <p:txBody>
          <a:bodyPr/>
          <a:lstStyle/>
          <a:p>
            <a:fld id="{A5C794B0-677C-479A-B293-2F2198DD303B}" type="datetimeFigureOut">
              <a:rPr lang="en-IN" smtClean="0"/>
              <a:t>16-02-2023</a:t>
            </a:fld>
            <a:endParaRPr lang="en-IN"/>
          </a:p>
        </p:txBody>
      </p:sp>
      <p:sp>
        <p:nvSpPr>
          <p:cNvPr id="5" name="Footer Placeholder 4">
            <a:extLst>
              <a:ext uri="{FF2B5EF4-FFF2-40B4-BE49-F238E27FC236}">
                <a16:creationId xmlns:a16="http://schemas.microsoft.com/office/drawing/2014/main" id="{B4895562-CDE1-2B2D-712A-33F55C511A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6C64A7-5A76-043F-73CC-D2986ADA18AB}"/>
              </a:ext>
            </a:extLst>
          </p:cNvPr>
          <p:cNvSpPr>
            <a:spLocks noGrp="1"/>
          </p:cNvSpPr>
          <p:nvPr>
            <p:ph type="sldNum" sz="quarter" idx="12"/>
          </p:nvPr>
        </p:nvSpPr>
        <p:spPr/>
        <p:txBody>
          <a:bodyPr/>
          <a:lstStyle/>
          <a:p>
            <a:fld id="{1F93E45E-739C-4A1F-AFD6-DDB0EA5806BB}" type="slidenum">
              <a:rPr lang="en-IN" smtClean="0"/>
              <a:t>‹#›</a:t>
            </a:fld>
            <a:endParaRPr lang="en-IN"/>
          </a:p>
        </p:txBody>
      </p:sp>
    </p:spTree>
    <p:extLst>
      <p:ext uri="{BB962C8B-B14F-4D97-AF65-F5344CB8AC3E}">
        <p14:creationId xmlns:p14="http://schemas.microsoft.com/office/powerpoint/2010/main" val="386768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8FB2C-D97B-8956-3097-213347080D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A576632-9C56-3A95-5EAF-CC25D29F55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F20ED3-0955-A505-4B3A-6C9C49954C7F}"/>
              </a:ext>
            </a:extLst>
          </p:cNvPr>
          <p:cNvSpPr>
            <a:spLocks noGrp="1"/>
          </p:cNvSpPr>
          <p:nvPr>
            <p:ph type="dt" sz="half" idx="10"/>
          </p:nvPr>
        </p:nvSpPr>
        <p:spPr/>
        <p:txBody>
          <a:bodyPr/>
          <a:lstStyle/>
          <a:p>
            <a:fld id="{A5C794B0-677C-479A-B293-2F2198DD303B}" type="datetimeFigureOut">
              <a:rPr lang="en-IN" smtClean="0"/>
              <a:t>16-02-2023</a:t>
            </a:fld>
            <a:endParaRPr lang="en-IN"/>
          </a:p>
        </p:txBody>
      </p:sp>
      <p:sp>
        <p:nvSpPr>
          <p:cNvPr id="5" name="Footer Placeholder 4">
            <a:extLst>
              <a:ext uri="{FF2B5EF4-FFF2-40B4-BE49-F238E27FC236}">
                <a16:creationId xmlns:a16="http://schemas.microsoft.com/office/drawing/2014/main" id="{1897AA9E-0A90-3A82-7A54-10781F2991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EAAF01-1D91-0C5B-8405-97DDD4A76D82}"/>
              </a:ext>
            </a:extLst>
          </p:cNvPr>
          <p:cNvSpPr>
            <a:spLocks noGrp="1"/>
          </p:cNvSpPr>
          <p:nvPr>
            <p:ph type="sldNum" sz="quarter" idx="12"/>
          </p:nvPr>
        </p:nvSpPr>
        <p:spPr/>
        <p:txBody>
          <a:bodyPr/>
          <a:lstStyle/>
          <a:p>
            <a:fld id="{1F93E45E-739C-4A1F-AFD6-DDB0EA5806BB}" type="slidenum">
              <a:rPr lang="en-IN" smtClean="0"/>
              <a:t>‹#›</a:t>
            </a:fld>
            <a:endParaRPr lang="en-IN"/>
          </a:p>
        </p:txBody>
      </p:sp>
    </p:spTree>
    <p:extLst>
      <p:ext uri="{BB962C8B-B14F-4D97-AF65-F5344CB8AC3E}">
        <p14:creationId xmlns:p14="http://schemas.microsoft.com/office/powerpoint/2010/main" val="4163825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3B99A-93BF-3B9A-4663-512D384C3D9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6E9C00-3285-C67D-226F-39B38E9D0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5EA98AE-CAC9-0A26-9648-228C0809CB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2821A08-2B83-A94F-64BE-78ADA70F0563}"/>
              </a:ext>
            </a:extLst>
          </p:cNvPr>
          <p:cNvSpPr>
            <a:spLocks noGrp="1"/>
          </p:cNvSpPr>
          <p:nvPr>
            <p:ph type="dt" sz="half" idx="10"/>
          </p:nvPr>
        </p:nvSpPr>
        <p:spPr/>
        <p:txBody>
          <a:bodyPr/>
          <a:lstStyle/>
          <a:p>
            <a:fld id="{A5C794B0-677C-479A-B293-2F2198DD303B}" type="datetimeFigureOut">
              <a:rPr lang="en-IN" smtClean="0"/>
              <a:t>16-02-2023</a:t>
            </a:fld>
            <a:endParaRPr lang="en-IN"/>
          </a:p>
        </p:txBody>
      </p:sp>
      <p:sp>
        <p:nvSpPr>
          <p:cNvPr id="6" name="Footer Placeholder 5">
            <a:extLst>
              <a:ext uri="{FF2B5EF4-FFF2-40B4-BE49-F238E27FC236}">
                <a16:creationId xmlns:a16="http://schemas.microsoft.com/office/drawing/2014/main" id="{ABCC8663-50CC-264E-27D3-BAC9ECA9DA9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098D7A-444C-E9C2-8DE6-EED59F2D6168}"/>
              </a:ext>
            </a:extLst>
          </p:cNvPr>
          <p:cNvSpPr>
            <a:spLocks noGrp="1"/>
          </p:cNvSpPr>
          <p:nvPr>
            <p:ph type="sldNum" sz="quarter" idx="12"/>
          </p:nvPr>
        </p:nvSpPr>
        <p:spPr/>
        <p:txBody>
          <a:bodyPr/>
          <a:lstStyle/>
          <a:p>
            <a:fld id="{1F93E45E-739C-4A1F-AFD6-DDB0EA5806BB}" type="slidenum">
              <a:rPr lang="en-IN" smtClean="0"/>
              <a:t>‹#›</a:t>
            </a:fld>
            <a:endParaRPr lang="en-IN"/>
          </a:p>
        </p:txBody>
      </p:sp>
    </p:spTree>
    <p:extLst>
      <p:ext uri="{BB962C8B-B14F-4D97-AF65-F5344CB8AC3E}">
        <p14:creationId xmlns:p14="http://schemas.microsoft.com/office/powerpoint/2010/main" val="3345174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3CB0-6F6F-361C-BBDD-1A23725DEF3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79E27A4-09D0-DA3E-6282-385A380192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A48407-501A-CD6A-B8A8-756A2517DC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479DDB6-9A3B-5DDB-1628-32629FA2D0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4BCDAA-15F5-E2D9-50E4-B023504355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0B99A14-AEE4-CABA-D464-E0DDBD602ABD}"/>
              </a:ext>
            </a:extLst>
          </p:cNvPr>
          <p:cNvSpPr>
            <a:spLocks noGrp="1"/>
          </p:cNvSpPr>
          <p:nvPr>
            <p:ph type="dt" sz="half" idx="10"/>
          </p:nvPr>
        </p:nvSpPr>
        <p:spPr/>
        <p:txBody>
          <a:bodyPr/>
          <a:lstStyle/>
          <a:p>
            <a:fld id="{A5C794B0-677C-479A-B293-2F2198DD303B}" type="datetimeFigureOut">
              <a:rPr lang="en-IN" smtClean="0"/>
              <a:t>16-02-2023</a:t>
            </a:fld>
            <a:endParaRPr lang="en-IN"/>
          </a:p>
        </p:txBody>
      </p:sp>
      <p:sp>
        <p:nvSpPr>
          <p:cNvPr id="8" name="Footer Placeholder 7">
            <a:extLst>
              <a:ext uri="{FF2B5EF4-FFF2-40B4-BE49-F238E27FC236}">
                <a16:creationId xmlns:a16="http://schemas.microsoft.com/office/drawing/2014/main" id="{06DB4877-AA39-1405-3F62-9687BE675AD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7CC7125-9649-934A-78E8-6FEBCA03A3FE}"/>
              </a:ext>
            </a:extLst>
          </p:cNvPr>
          <p:cNvSpPr>
            <a:spLocks noGrp="1"/>
          </p:cNvSpPr>
          <p:nvPr>
            <p:ph type="sldNum" sz="quarter" idx="12"/>
          </p:nvPr>
        </p:nvSpPr>
        <p:spPr/>
        <p:txBody>
          <a:bodyPr/>
          <a:lstStyle/>
          <a:p>
            <a:fld id="{1F93E45E-739C-4A1F-AFD6-DDB0EA5806BB}" type="slidenum">
              <a:rPr lang="en-IN" smtClean="0"/>
              <a:t>‹#›</a:t>
            </a:fld>
            <a:endParaRPr lang="en-IN"/>
          </a:p>
        </p:txBody>
      </p:sp>
    </p:spTree>
    <p:extLst>
      <p:ext uri="{BB962C8B-B14F-4D97-AF65-F5344CB8AC3E}">
        <p14:creationId xmlns:p14="http://schemas.microsoft.com/office/powerpoint/2010/main" val="827609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7F17-9240-A62A-CFF3-CA02A904F94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C58A61B-1527-811F-BCAF-E83420DFD3F5}"/>
              </a:ext>
            </a:extLst>
          </p:cNvPr>
          <p:cNvSpPr>
            <a:spLocks noGrp="1"/>
          </p:cNvSpPr>
          <p:nvPr>
            <p:ph type="dt" sz="half" idx="10"/>
          </p:nvPr>
        </p:nvSpPr>
        <p:spPr/>
        <p:txBody>
          <a:bodyPr/>
          <a:lstStyle/>
          <a:p>
            <a:fld id="{A5C794B0-677C-479A-B293-2F2198DD303B}" type="datetimeFigureOut">
              <a:rPr lang="en-IN" smtClean="0"/>
              <a:t>16-02-2023</a:t>
            </a:fld>
            <a:endParaRPr lang="en-IN"/>
          </a:p>
        </p:txBody>
      </p:sp>
      <p:sp>
        <p:nvSpPr>
          <p:cNvPr id="4" name="Footer Placeholder 3">
            <a:extLst>
              <a:ext uri="{FF2B5EF4-FFF2-40B4-BE49-F238E27FC236}">
                <a16:creationId xmlns:a16="http://schemas.microsoft.com/office/drawing/2014/main" id="{AFA40244-42C1-8F63-3C57-4D8644C4CE1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E7A7469-627B-84D8-65AA-FBC7E6477DBA}"/>
              </a:ext>
            </a:extLst>
          </p:cNvPr>
          <p:cNvSpPr>
            <a:spLocks noGrp="1"/>
          </p:cNvSpPr>
          <p:nvPr>
            <p:ph type="sldNum" sz="quarter" idx="12"/>
          </p:nvPr>
        </p:nvSpPr>
        <p:spPr/>
        <p:txBody>
          <a:bodyPr/>
          <a:lstStyle/>
          <a:p>
            <a:fld id="{1F93E45E-739C-4A1F-AFD6-DDB0EA5806BB}" type="slidenum">
              <a:rPr lang="en-IN" smtClean="0"/>
              <a:t>‹#›</a:t>
            </a:fld>
            <a:endParaRPr lang="en-IN"/>
          </a:p>
        </p:txBody>
      </p:sp>
    </p:spTree>
    <p:extLst>
      <p:ext uri="{BB962C8B-B14F-4D97-AF65-F5344CB8AC3E}">
        <p14:creationId xmlns:p14="http://schemas.microsoft.com/office/powerpoint/2010/main" val="1506907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45F754-7171-9F60-F4CC-5DF2BF4F51F0}"/>
              </a:ext>
            </a:extLst>
          </p:cNvPr>
          <p:cNvSpPr>
            <a:spLocks noGrp="1"/>
          </p:cNvSpPr>
          <p:nvPr>
            <p:ph type="dt" sz="half" idx="10"/>
          </p:nvPr>
        </p:nvSpPr>
        <p:spPr/>
        <p:txBody>
          <a:bodyPr/>
          <a:lstStyle/>
          <a:p>
            <a:fld id="{A5C794B0-677C-479A-B293-2F2198DD303B}" type="datetimeFigureOut">
              <a:rPr lang="en-IN" smtClean="0"/>
              <a:t>16-02-2023</a:t>
            </a:fld>
            <a:endParaRPr lang="en-IN"/>
          </a:p>
        </p:txBody>
      </p:sp>
      <p:sp>
        <p:nvSpPr>
          <p:cNvPr id="3" name="Footer Placeholder 2">
            <a:extLst>
              <a:ext uri="{FF2B5EF4-FFF2-40B4-BE49-F238E27FC236}">
                <a16:creationId xmlns:a16="http://schemas.microsoft.com/office/drawing/2014/main" id="{EB1A0D7D-CA5D-FE93-8E45-1882F9E5222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AAA4AB0-300E-5B36-E7C4-F8E87B75AA09}"/>
              </a:ext>
            </a:extLst>
          </p:cNvPr>
          <p:cNvSpPr>
            <a:spLocks noGrp="1"/>
          </p:cNvSpPr>
          <p:nvPr>
            <p:ph type="sldNum" sz="quarter" idx="12"/>
          </p:nvPr>
        </p:nvSpPr>
        <p:spPr/>
        <p:txBody>
          <a:bodyPr/>
          <a:lstStyle/>
          <a:p>
            <a:fld id="{1F93E45E-739C-4A1F-AFD6-DDB0EA5806BB}" type="slidenum">
              <a:rPr lang="en-IN" smtClean="0"/>
              <a:t>‹#›</a:t>
            </a:fld>
            <a:endParaRPr lang="en-IN"/>
          </a:p>
        </p:txBody>
      </p:sp>
    </p:spTree>
    <p:extLst>
      <p:ext uri="{BB962C8B-B14F-4D97-AF65-F5344CB8AC3E}">
        <p14:creationId xmlns:p14="http://schemas.microsoft.com/office/powerpoint/2010/main" val="2949254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723F6-DD4C-D8DF-8510-B951908960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689E09D-0511-6182-2C47-8AF9241073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0171DDC-A5FF-8373-0CCF-B748D5DB29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BEBEBB-D809-097D-26DE-A9C8F6CB5B34}"/>
              </a:ext>
            </a:extLst>
          </p:cNvPr>
          <p:cNvSpPr>
            <a:spLocks noGrp="1"/>
          </p:cNvSpPr>
          <p:nvPr>
            <p:ph type="dt" sz="half" idx="10"/>
          </p:nvPr>
        </p:nvSpPr>
        <p:spPr/>
        <p:txBody>
          <a:bodyPr/>
          <a:lstStyle/>
          <a:p>
            <a:fld id="{A5C794B0-677C-479A-B293-2F2198DD303B}" type="datetimeFigureOut">
              <a:rPr lang="en-IN" smtClean="0"/>
              <a:t>16-02-2023</a:t>
            </a:fld>
            <a:endParaRPr lang="en-IN"/>
          </a:p>
        </p:txBody>
      </p:sp>
      <p:sp>
        <p:nvSpPr>
          <p:cNvPr id="6" name="Footer Placeholder 5">
            <a:extLst>
              <a:ext uri="{FF2B5EF4-FFF2-40B4-BE49-F238E27FC236}">
                <a16:creationId xmlns:a16="http://schemas.microsoft.com/office/drawing/2014/main" id="{60091307-9D51-5E7C-FF26-537AA6A13D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0C65859-63B7-F6B2-911A-7600B26F52BA}"/>
              </a:ext>
            </a:extLst>
          </p:cNvPr>
          <p:cNvSpPr>
            <a:spLocks noGrp="1"/>
          </p:cNvSpPr>
          <p:nvPr>
            <p:ph type="sldNum" sz="quarter" idx="12"/>
          </p:nvPr>
        </p:nvSpPr>
        <p:spPr/>
        <p:txBody>
          <a:bodyPr/>
          <a:lstStyle/>
          <a:p>
            <a:fld id="{1F93E45E-739C-4A1F-AFD6-DDB0EA5806BB}" type="slidenum">
              <a:rPr lang="en-IN" smtClean="0"/>
              <a:t>‹#›</a:t>
            </a:fld>
            <a:endParaRPr lang="en-IN"/>
          </a:p>
        </p:txBody>
      </p:sp>
    </p:spTree>
    <p:extLst>
      <p:ext uri="{BB962C8B-B14F-4D97-AF65-F5344CB8AC3E}">
        <p14:creationId xmlns:p14="http://schemas.microsoft.com/office/powerpoint/2010/main" val="34355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939C9-3E12-7172-A9AE-0C6393223B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A40DD38-3B04-992C-6970-3BB2618647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3537C6D-3216-13AF-3299-7581CF135F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B11F9E-8D5B-CAD9-6698-47B2D6D41BC7}"/>
              </a:ext>
            </a:extLst>
          </p:cNvPr>
          <p:cNvSpPr>
            <a:spLocks noGrp="1"/>
          </p:cNvSpPr>
          <p:nvPr>
            <p:ph type="dt" sz="half" idx="10"/>
          </p:nvPr>
        </p:nvSpPr>
        <p:spPr/>
        <p:txBody>
          <a:bodyPr/>
          <a:lstStyle/>
          <a:p>
            <a:fld id="{A5C794B0-677C-479A-B293-2F2198DD303B}" type="datetimeFigureOut">
              <a:rPr lang="en-IN" smtClean="0"/>
              <a:t>16-02-2023</a:t>
            </a:fld>
            <a:endParaRPr lang="en-IN"/>
          </a:p>
        </p:txBody>
      </p:sp>
      <p:sp>
        <p:nvSpPr>
          <p:cNvPr id="6" name="Footer Placeholder 5">
            <a:extLst>
              <a:ext uri="{FF2B5EF4-FFF2-40B4-BE49-F238E27FC236}">
                <a16:creationId xmlns:a16="http://schemas.microsoft.com/office/drawing/2014/main" id="{EFD24D77-C033-EF68-E585-CF4218A4DD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031C80-84C0-E6BE-845C-A76EAABADF13}"/>
              </a:ext>
            </a:extLst>
          </p:cNvPr>
          <p:cNvSpPr>
            <a:spLocks noGrp="1"/>
          </p:cNvSpPr>
          <p:nvPr>
            <p:ph type="sldNum" sz="quarter" idx="12"/>
          </p:nvPr>
        </p:nvSpPr>
        <p:spPr/>
        <p:txBody>
          <a:bodyPr/>
          <a:lstStyle/>
          <a:p>
            <a:fld id="{1F93E45E-739C-4A1F-AFD6-DDB0EA5806BB}" type="slidenum">
              <a:rPr lang="en-IN" smtClean="0"/>
              <a:t>‹#›</a:t>
            </a:fld>
            <a:endParaRPr lang="en-IN"/>
          </a:p>
        </p:txBody>
      </p:sp>
    </p:spTree>
    <p:extLst>
      <p:ext uri="{BB962C8B-B14F-4D97-AF65-F5344CB8AC3E}">
        <p14:creationId xmlns:p14="http://schemas.microsoft.com/office/powerpoint/2010/main" val="3092251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E32709-4E01-C524-8F29-9A6FE45F40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9935F9-4E18-C69A-5F0F-2DA9D73F83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68A137-5814-F7F4-A569-C4840D10A2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C794B0-677C-479A-B293-2F2198DD303B}" type="datetimeFigureOut">
              <a:rPr lang="en-IN" smtClean="0"/>
              <a:t>16-02-2023</a:t>
            </a:fld>
            <a:endParaRPr lang="en-IN"/>
          </a:p>
        </p:txBody>
      </p:sp>
      <p:sp>
        <p:nvSpPr>
          <p:cNvPr id="5" name="Footer Placeholder 4">
            <a:extLst>
              <a:ext uri="{FF2B5EF4-FFF2-40B4-BE49-F238E27FC236}">
                <a16:creationId xmlns:a16="http://schemas.microsoft.com/office/drawing/2014/main" id="{2C703F42-6E9C-4710-EE9A-7E63906679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E6F4AC7-E6E0-7FE8-EF1C-628A268EF1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93E45E-739C-4A1F-AFD6-DDB0EA5806BB}" type="slidenum">
              <a:rPr lang="en-IN" smtClean="0"/>
              <a:t>‹#›</a:t>
            </a:fld>
            <a:endParaRPr lang="en-IN"/>
          </a:p>
        </p:txBody>
      </p:sp>
    </p:spTree>
    <p:extLst>
      <p:ext uri="{BB962C8B-B14F-4D97-AF65-F5344CB8AC3E}">
        <p14:creationId xmlns:p14="http://schemas.microsoft.com/office/powerpoint/2010/main" val="2442273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hyperlink" Target="https://causalml.readthedocs.io/en/latest/references.html#kunzel2019metalearner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DFEC2-099D-7E27-8CA7-6AC421829357}"/>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1058DC2B-A78B-40FA-DB8E-D3798DB29D35}"/>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99051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2168-7CD8-995F-218D-AAEEF1872550}"/>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469E943C-DDB3-B5E8-9066-FF3BC687A1A1}"/>
              </a:ext>
            </a:extLst>
          </p:cNvPr>
          <p:cNvPicPr>
            <a:picLocks noChangeAspect="1"/>
          </p:cNvPicPr>
          <p:nvPr/>
        </p:nvPicPr>
        <p:blipFill>
          <a:blip r:embed="rId2"/>
          <a:stretch>
            <a:fillRect/>
          </a:stretch>
        </p:blipFill>
        <p:spPr>
          <a:xfrm>
            <a:off x="4427220" y="1866105"/>
            <a:ext cx="3483907" cy="1899345"/>
          </a:xfrm>
          <a:prstGeom prst="rect">
            <a:avLst/>
          </a:prstGeom>
        </p:spPr>
      </p:pic>
      <p:pic>
        <p:nvPicPr>
          <p:cNvPr id="5" name="Content Placeholder 4">
            <a:extLst>
              <a:ext uri="{FF2B5EF4-FFF2-40B4-BE49-F238E27FC236}">
                <a16:creationId xmlns:a16="http://schemas.microsoft.com/office/drawing/2014/main" id="{775D0C71-6FAD-377F-3556-80EF4EFFB1A9}"/>
              </a:ext>
            </a:extLst>
          </p:cNvPr>
          <p:cNvPicPr>
            <a:picLocks noGrp="1" noChangeAspect="1"/>
          </p:cNvPicPr>
          <p:nvPr>
            <p:ph idx="1"/>
          </p:nvPr>
        </p:nvPicPr>
        <p:blipFill>
          <a:blip r:embed="rId3"/>
          <a:stretch>
            <a:fillRect/>
          </a:stretch>
        </p:blipFill>
        <p:spPr>
          <a:xfrm>
            <a:off x="2656858" y="3940867"/>
            <a:ext cx="3545822" cy="2022143"/>
          </a:xfrm>
          <a:prstGeom prst="rect">
            <a:avLst/>
          </a:prstGeom>
        </p:spPr>
      </p:pic>
      <p:pic>
        <p:nvPicPr>
          <p:cNvPr id="6" name="Picture 5">
            <a:extLst>
              <a:ext uri="{FF2B5EF4-FFF2-40B4-BE49-F238E27FC236}">
                <a16:creationId xmlns:a16="http://schemas.microsoft.com/office/drawing/2014/main" id="{4B47FF6A-76F8-3CF6-69EF-41B5E331DFEF}"/>
              </a:ext>
            </a:extLst>
          </p:cNvPr>
          <p:cNvPicPr>
            <a:picLocks noChangeAspect="1"/>
          </p:cNvPicPr>
          <p:nvPr/>
        </p:nvPicPr>
        <p:blipFill>
          <a:blip r:embed="rId4"/>
          <a:stretch>
            <a:fillRect/>
          </a:stretch>
        </p:blipFill>
        <p:spPr>
          <a:xfrm>
            <a:off x="6319502" y="3940867"/>
            <a:ext cx="3322320" cy="2026732"/>
          </a:xfrm>
          <a:prstGeom prst="rect">
            <a:avLst/>
          </a:prstGeom>
        </p:spPr>
      </p:pic>
    </p:spTree>
    <p:extLst>
      <p:ext uri="{BB962C8B-B14F-4D97-AF65-F5344CB8AC3E}">
        <p14:creationId xmlns:p14="http://schemas.microsoft.com/office/powerpoint/2010/main" val="2856227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27AC6-ECC6-10C9-CBA2-CD23C4763366}"/>
              </a:ext>
            </a:extLst>
          </p:cNvPr>
          <p:cNvSpPr>
            <a:spLocks noGrp="1"/>
          </p:cNvSpPr>
          <p:nvPr>
            <p:ph type="title"/>
          </p:nvPr>
        </p:nvSpPr>
        <p:spPr>
          <a:xfrm>
            <a:off x="838200" y="365125"/>
            <a:ext cx="10515600" cy="701675"/>
          </a:xfrm>
        </p:spPr>
        <p:txBody>
          <a:bodyPr>
            <a:normAutofit/>
          </a:bodyPr>
          <a:lstStyle/>
          <a:p>
            <a:r>
              <a:rPr lang="en-IN" sz="3600" dirty="0">
                <a:latin typeface="Times New Roman" panose="02020603050405020304" pitchFamily="18" charset="0"/>
                <a:cs typeface="Times New Roman" panose="02020603050405020304" pitchFamily="18" charset="0"/>
              </a:rPr>
              <a:t>Methods and their challenges</a:t>
            </a:r>
          </a:p>
        </p:txBody>
      </p:sp>
      <p:sp>
        <p:nvSpPr>
          <p:cNvPr id="3" name="Content Placeholder 2">
            <a:extLst>
              <a:ext uri="{FF2B5EF4-FFF2-40B4-BE49-F238E27FC236}">
                <a16:creationId xmlns:a16="http://schemas.microsoft.com/office/drawing/2014/main" id="{19E13ADF-E2E1-7143-E55A-7AC3BA93CF9D}"/>
              </a:ext>
            </a:extLst>
          </p:cNvPr>
          <p:cNvSpPr>
            <a:spLocks noGrp="1"/>
          </p:cNvSpPr>
          <p:nvPr>
            <p:ph idx="1"/>
          </p:nvPr>
        </p:nvSpPr>
        <p:spPr>
          <a:xfrm>
            <a:off x="838200" y="944880"/>
            <a:ext cx="10515600" cy="5232083"/>
          </a:xfrm>
        </p:spPr>
        <p:txBody>
          <a:bodyPr>
            <a:normAutofit/>
          </a:bodyPr>
          <a:lstStyle/>
          <a:p>
            <a:r>
              <a:rPr lang="en-IN" sz="1800" dirty="0">
                <a:latin typeface="Times New Roman" panose="02020603050405020304" pitchFamily="18" charset="0"/>
                <a:cs typeface="Times New Roman" panose="02020603050405020304" pitchFamily="18" charset="0"/>
              </a:rPr>
              <a:t>DID:</a:t>
            </a:r>
          </a:p>
          <a:p>
            <a:r>
              <a:rPr lang="en-IN" sz="1800" dirty="0">
                <a:latin typeface="Times New Roman" panose="02020603050405020304" pitchFamily="18" charset="0"/>
                <a:cs typeface="Times New Roman" panose="02020603050405020304" pitchFamily="18" charset="0"/>
              </a:rPr>
              <a:t>Hybrid Model:</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Causal Impact: Time series model developed by Google. An 8% discount and 95% interval of this prediction is [5.62,6.02].</a:t>
            </a:r>
          </a:p>
        </p:txBody>
      </p:sp>
      <p:pic>
        <p:nvPicPr>
          <p:cNvPr id="7" name="Picture 6">
            <a:extLst>
              <a:ext uri="{FF2B5EF4-FFF2-40B4-BE49-F238E27FC236}">
                <a16:creationId xmlns:a16="http://schemas.microsoft.com/office/drawing/2014/main" id="{9CF8DDA8-9606-5E05-1801-5F41071092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5418" y="3743643"/>
            <a:ext cx="2806700" cy="2427605"/>
          </a:xfrm>
          <a:prstGeom prst="rect">
            <a:avLst/>
          </a:prstGeom>
          <a:noFill/>
          <a:ln>
            <a:noFill/>
          </a:ln>
        </p:spPr>
      </p:pic>
      <p:pic>
        <p:nvPicPr>
          <p:cNvPr id="8" name="Picture 7">
            <a:extLst>
              <a:ext uri="{FF2B5EF4-FFF2-40B4-BE49-F238E27FC236}">
                <a16:creationId xmlns:a16="http://schemas.microsoft.com/office/drawing/2014/main" id="{D985CF54-4C3E-02CC-5A33-8A88D13F225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7707" y="3742373"/>
            <a:ext cx="2807335" cy="2428875"/>
          </a:xfrm>
          <a:prstGeom prst="rect">
            <a:avLst/>
          </a:prstGeom>
          <a:noFill/>
          <a:ln>
            <a:noFill/>
          </a:ln>
        </p:spPr>
      </p:pic>
      <p:pic>
        <p:nvPicPr>
          <p:cNvPr id="10" name="Picture 9">
            <a:extLst>
              <a:ext uri="{FF2B5EF4-FFF2-40B4-BE49-F238E27FC236}">
                <a16:creationId xmlns:a16="http://schemas.microsoft.com/office/drawing/2014/main" id="{897019AE-7023-F7C6-2DDF-A10580A2341C}"/>
              </a:ext>
            </a:extLst>
          </p:cNvPr>
          <p:cNvPicPr>
            <a:picLocks noChangeAspect="1"/>
          </p:cNvPicPr>
          <p:nvPr/>
        </p:nvPicPr>
        <p:blipFill>
          <a:blip r:embed="rId4"/>
          <a:stretch>
            <a:fillRect/>
          </a:stretch>
        </p:blipFill>
        <p:spPr>
          <a:xfrm>
            <a:off x="2301241" y="1861967"/>
            <a:ext cx="6484619" cy="1275342"/>
          </a:xfrm>
          <a:prstGeom prst="rect">
            <a:avLst/>
          </a:prstGeom>
        </p:spPr>
      </p:pic>
    </p:spTree>
    <p:extLst>
      <p:ext uri="{BB962C8B-B14F-4D97-AF65-F5344CB8AC3E}">
        <p14:creationId xmlns:p14="http://schemas.microsoft.com/office/powerpoint/2010/main" val="1847475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E4E88-01D4-91A7-C33F-C9BA4086EB9D}"/>
              </a:ext>
            </a:extLst>
          </p:cNvPr>
          <p:cNvSpPr>
            <a:spLocks noGrp="1"/>
          </p:cNvSpPr>
          <p:nvPr>
            <p:ph type="title"/>
          </p:nvPr>
        </p:nvSpPr>
        <p:spPr>
          <a:xfrm>
            <a:off x="838200" y="365125"/>
            <a:ext cx="10515600" cy="579755"/>
          </a:xfrm>
        </p:spPr>
        <p:txBody>
          <a:bodyPr>
            <a:noAutofit/>
          </a:bodyPr>
          <a:lstStyle/>
          <a:p>
            <a:r>
              <a:rPr lang="en-IN" sz="3600" dirty="0">
                <a:latin typeface="Times New Roman" panose="02020603050405020304" pitchFamily="18" charset="0"/>
                <a:cs typeface="Times New Roman" panose="02020603050405020304" pitchFamily="18" charset="0"/>
              </a:rPr>
              <a:t>META Learners:</a:t>
            </a:r>
          </a:p>
        </p:txBody>
      </p:sp>
      <p:sp>
        <p:nvSpPr>
          <p:cNvPr id="3" name="Content Placeholder 2">
            <a:extLst>
              <a:ext uri="{FF2B5EF4-FFF2-40B4-BE49-F238E27FC236}">
                <a16:creationId xmlns:a16="http://schemas.microsoft.com/office/drawing/2014/main" id="{E3984528-6F05-B0E8-59D1-A962E8DC61BE}"/>
              </a:ext>
            </a:extLst>
          </p:cNvPr>
          <p:cNvSpPr>
            <a:spLocks noGrp="1"/>
          </p:cNvSpPr>
          <p:nvPr>
            <p:ph idx="1"/>
          </p:nvPr>
        </p:nvSpPr>
        <p:spPr>
          <a:xfrm>
            <a:off x="838200" y="1059180"/>
            <a:ext cx="10515600" cy="5117783"/>
          </a:xfrm>
        </p:spPr>
        <p:txBody>
          <a:bodyPr/>
          <a:lstStyle/>
          <a:p>
            <a:r>
              <a:rPr lang="en-IN" sz="1800" dirty="0">
                <a:effectLst/>
                <a:latin typeface="Times New Roman" panose="02020603050405020304" pitchFamily="18" charset="0"/>
                <a:ea typeface="Calibri" panose="020F0502020204030204" pitchFamily="34" charset="0"/>
              </a:rPr>
              <a:t>ATE = E[Y(1) – Y(0)]</a:t>
            </a:r>
          </a:p>
          <a:p>
            <a:pPr algn="l"/>
            <a:r>
              <a:rPr lang="en-US" b="0" i="0" dirty="0">
                <a:solidFill>
                  <a:srgbClr val="404040"/>
                </a:solidFill>
                <a:effectLst/>
                <a:latin typeface="Lato" panose="020F0502020204030203" pitchFamily="34" charset="0"/>
              </a:rPr>
              <a:t>A meta-algorithm (or meta-learner) is a framework to estimate the Conditional Average Treatment Effect (CATE) using any machine learning estimators (called base learners) </a:t>
            </a:r>
            <a:r>
              <a:rPr lang="en-US" b="0" i="0" u="none" strike="noStrike" dirty="0">
                <a:solidFill>
                  <a:srgbClr val="2980B9"/>
                </a:solidFill>
                <a:effectLst/>
                <a:latin typeface="Lato" panose="020F0502020204030203" pitchFamily="34" charset="0"/>
                <a:hlinkClick r:id="rId2"/>
              </a:rPr>
              <a:t>[16]</a:t>
            </a:r>
            <a:r>
              <a:rPr lang="en-US" b="0" i="0" dirty="0">
                <a:solidFill>
                  <a:srgbClr val="404040"/>
                </a:solidFill>
                <a:effectLst/>
                <a:latin typeface="Lato" panose="020F0502020204030203" pitchFamily="34" charset="0"/>
              </a:rPr>
              <a:t>.</a:t>
            </a:r>
          </a:p>
          <a:p>
            <a:pPr algn="l"/>
            <a:r>
              <a:rPr lang="en-US" b="0" i="0" dirty="0">
                <a:solidFill>
                  <a:srgbClr val="404040"/>
                </a:solidFill>
                <a:effectLst/>
                <a:latin typeface="Lato" panose="020F0502020204030203" pitchFamily="34" charset="0"/>
              </a:rPr>
              <a:t>A meta-algorithm uses either a single base learner while having the treatment indicator as a feature (e.g. S-learner), or multiple base learners separately for each of the treatment and control groups (e.g. </a:t>
            </a:r>
            <a:r>
              <a:rPr lang="en-US" b="0" i="0">
                <a:solidFill>
                  <a:srgbClr val="404040"/>
                </a:solidFill>
                <a:effectLst/>
                <a:latin typeface="Lato" panose="020F0502020204030203" pitchFamily="34" charset="0"/>
              </a:rPr>
              <a:t>T-learner, X-learner and R-learner).</a:t>
            </a:r>
          </a:p>
          <a:p>
            <a:endParaRPr lang="en-IN" dirty="0"/>
          </a:p>
        </p:txBody>
      </p:sp>
    </p:spTree>
    <p:extLst>
      <p:ext uri="{BB962C8B-B14F-4D97-AF65-F5344CB8AC3E}">
        <p14:creationId xmlns:p14="http://schemas.microsoft.com/office/powerpoint/2010/main" val="2692581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CE50A-6E44-C21A-933F-7F88B6D2B05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2779FBF-B57B-23AF-1E91-B594948FBB6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058710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47DBA-9989-AF33-220F-9772036812B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E63145A-6D99-FDE1-F388-9FC2FF2DD57A}"/>
              </a:ext>
            </a:extLst>
          </p:cNvPr>
          <p:cNvSpPr>
            <a:spLocks noGrp="1"/>
          </p:cNvSpPr>
          <p:nvPr>
            <p:ph idx="1"/>
          </p:nvPr>
        </p:nvSpPr>
        <p:spPr/>
        <p:txBody>
          <a:bodyPr/>
          <a:lstStyle/>
          <a:p>
            <a:r>
              <a:rPr lang="en-US" dirty="0"/>
              <a:t>Unfortunately, it isn’t obvious at all how we achieve anything like a train-test paradigm in the case of causal inference. That’s because causal inference is interested in estimating an unobservable quantity.</a:t>
            </a:r>
          </a:p>
          <a:p>
            <a:pPr marL="0" indent="0">
              <a:buNone/>
            </a:pPr>
            <a:endParaRPr lang="en-US" dirty="0"/>
          </a:p>
          <a:p>
            <a:pPr marL="0" indent="0">
              <a:buNone/>
            </a:pPr>
            <a:endParaRPr lang="en-US" dirty="0"/>
          </a:p>
          <a:p>
            <a:pPr marL="0" indent="0" algn="ctr">
              <a:buNone/>
            </a:pPr>
            <a:r>
              <a:rPr lang="en-US" dirty="0"/>
              <a:t>Well, if we can’t see it, how are we supposed to know if our models are any good at estimating it? </a:t>
            </a:r>
            <a:endParaRPr lang="en-IN" dirty="0"/>
          </a:p>
        </p:txBody>
      </p:sp>
    </p:spTree>
    <p:extLst>
      <p:ext uri="{BB962C8B-B14F-4D97-AF65-F5344CB8AC3E}">
        <p14:creationId xmlns:p14="http://schemas.microsoft.com/office/powerpoint/2010/main" val="1370111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91017-7120-FB26-3B91-D7007E9DAD3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C260A3D-9178-E4C6-813F-D3D1FC728D95}"/>
              </a:ext>
            </a:extLst>
          </p:cNvPr>
          <p:cNvSpPr>
            <a:spLocks noGrp="1"/>
          </p:cNvSpPr>
          <p:nvPr>
            <p:ph idx="1"/>
          </p:nvPr>
        </p:nvSpPr>
        <p:spPr/>
        <p:txBody>
          <a:bodyPr>
            <a:normAutofit lnSpcReduction="10000"/>
          </a:bodyPr>
          <a:lstStyle/>
          <a:p>
            <a:r>
              <a:rPr lang="en-US" dirty="0"/>
              <a:t>we’ll use non random data to estimate our causal models and random data to evaluate it.</a:t>
            </a:r>
          </a:p>
          <a:p>
            <a:r>
              <a:rPr lang="en-US" b="0" i="0" dirty="0">
                <a:solidFill>
                  <a:srgbClr val="333333"/>
                </a:solidFill>
                <a:effectLst/>
                <a:latin typeface="-apple-system"/>
              </a:rPr>
              <a:t>All curves will start and end at the same point. However, the better the model at ordering elasticity, the more the curve will diverge from the random line in the points between zero and one.</a:t>
            </a:r>
          </a:p>
          <a:p>
            <a:r>
              <a:rPr lang="en-US" b="0" i="0" dirty="0">
                <a:solidFill>
                  <a:srgbClr val="333333"/>
                </a:solidFill>
                <a:effectLst/>
                <a:latin typeface="-apple-system"/>
              </a:rPr>
              <a:t>For example, in the image above, M2 is better than M1 because it diverges more before reaching the ATE at the end point. For those familiar with the ROC curve, you can think about Cumulative Gain as the ROC for causal models.</a:t>
            </a:r>
            <a:endParaRPr lang="en-US" dirty="0">
              <a:solidFill>
                <a:srgbClr val="333333"/>
              </a:solidFill>
              <a:latin typeface="-apple-system"/>
            </a:endParaRPr>
          </a:p>
          <a:p>
            <a:pPr algn="l"/>
            <a:r>
              <a:rPr lang="en-US" sz="1800" b="0" i="0" u="none" strike="noStrike" baseline="0" dirty="0">
                <a:latin typeface="TeXGyreTermes-Regular"/>
              </a:rPr>
              <a:t>it’s calculated as the cumulative difference between the mean</a:t>
            </a:r>
          </a:p>
          <a:p>
            <a:pPr algn="l"/>
            <a:r>
              <a:rPr lang="en-US" sz="1800" b="0" i="0" u="none" strike="noStrike" baseline="0" dirty="0">
                <a:latin typeface="TeXGyreTermes-Regular"/>
              </a:rPr>
              <a:t>outcomes of the treatment and control groups in each population</a:t>
            </a:r>
            <a:endParaRPr lang="en-IN" dirty="0"/>
          </a:p>
        </p:txBody>
      </p:sp>
    </p:spTree>
    <p:extLst>
      <p:ext uri="{BB962C8B-B14F-4D97-AF65-F5344CB8AC3E}">
        <p14:creationId xmlns:p14="http://schemas.microsoft.com/office/powerpoint/2010/main" val="1037224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F3C2B-4D43-7BE6-B25C-789C8642B65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4F4B005-DBE0-6952-BCA6-C6883E739B2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357DE46-DF40-CCAE-D3F7-C18EE994C4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62767" y="3109277"/>
            <a:ext cx="3466465" cy="2971165"/>
          </a:xfrm>
          <a:prstGeom prst="rect">
            <a:avLst/>
          </a:prstGeom>
          <a:noFill/>
        </p:spPr>
      </p:pic>
    </p:spTree>
    <p:extLst>
      <p:ext uri="{BB962C8B-B14F-4D97-AF65-F5344CB8AC3E}">
        <p14:creationId xmlns:p14="http://schemas.microsoft.com/office/powerpoint/2010/main" val="1273110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373B-01D6-043E-72E6-B20D6717E4A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2F6431A-A129-7F7C-73BB-29B7B1C90E3F}"/>
              </a:ext>
            </a:extLst>
          </p:cNvPr>
          <p:cNvSpPr>
            <a:spLocks noGrp="1"/>
          </p:cNvSpPr>
          <p:nvPr>
            <p:ph idx="1"/>
          </p:nvPr>
        </p:nvSpPr>
        <p:spPr/>
        <p:txBody>
          <a:bodyPr/>
          <a:lstStyle/>
          <a:p>
            <a:endParaRPr lang="en-IN"/>
          </a:p>
        </p:txBody>
      </p:sp>
      <p:pic>
        <p:nvPicPr>
          <p:cNvPr id="1026" name="Picture 2">
            <a:extLst>
              <a:ext uri="{FF2B5EF4-FFF2-40B4-BE49-F238E27FC236}">
                <a16:creationId xmlns:a16="http://schemas.microsoft.com/office/drawing/2014/main" id="{6C93FB1D-D7D6-224F-ADCB-3AB6C8485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28600"/>
            <a:ext cx="5334000"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095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85875-C0DE-934D-2CA7-EDBB2C5366CC}"/>
              </a:ext>
            </a:extLst>
          </p:cNvPr>
          <p:cNvSpPr>
            <a:spLocks noGrp="1"/>
          </p:cNvSpPr>
          <p:nvPr>
            <p:ph type="title"/>
          </p:nvPr>
        </p:nvSpPr>
        <p:spPr/>
        <p:txBody>
          <a:bodyPr/>
          <a:lstStyle/>
          <a:p>
            <a:endParaRPr lang="en-IN"/>
          </a:p>
        </p:txBody>
      </p:sp>
      <p:pic>
        <p:nvPicPr>
          <p:cNvPr id="2050" name="Picture 2">
            <a:extLst>
              <a:ext uri="{FF2B5EF4-FFF2-40B4-BE49-F238E27FC236}">
                <a16:creationId xmlns:a16="http://schemas.microsoft.com/office/drawing/2014/main" id="{871D4C8F-BFE9-9B41-21D4-AD6BF8E4F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540" y="2458722"/>
            <a:ext cx="3596640" cy="32136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D9721EC-96B7-90DE-D0A6-C23EFD380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7680" y="2458721"/>
            <a:ext cx="3596640" cy="321360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5127954-C5DA-36B8-F068-C307FEAED26E}"/>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163820" y="2458721"/>
            <a:ext cx="3596640" cy="3213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707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B04A-645E-ECF1-097B-C17910936A23}"/>
              </a:ext>
            </a:extLst>
          </p:cNvPr>
          <p:cNvSpPr>
            <a:spLocks noGrp="1"/>
          </p:cNvSpPr>
          <p:nvPr>
            <p:ph type="title"/>
          </p:nvPr>
        </p:nvSpPr>
        <p:spPr/>
        <p:txBody>
          <a:bodyPr/>
          <a:lstStyle/>
          <a:p>
            <a:endParaRPr lang="en-IN"/>
          </a:p>
        </p:txBody>
      </p:sp>
      <p:pic>
        <p:nvPicPr>
          <p:cNvPr id="3074" name="Picture 2">
            <a:extLst>
              <a:ext uri="{FF2B5EF4-FFF2-40B4-BE49-F238E27FC236}">
                <a16:creationId xmlns:a16="http://schemas.microsoft.com/office/drawing/2014/main" id="{B779718C-750F-709D-4A59-C422BD24F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0110" y="1809750"/>
            <a:ext cx="3213858" cy="20853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3BF71BB-CD03-34D4-11E5-72FB8901D66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83969" y="1809750"/>
            <a:ext cx="3213856" cy="208532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C68EDCFE-1B75-5FD3-3FAF-55CE2F8816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0110" y="3895078"/>
            <a:ext cx="3213859" cy="208532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D8101EB8-AB04-61E4-D5F7-474976E58E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3970" y="3895077"/>
            <a:ext cx="3213858" cy="208532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9B0A5FCF-4865-1F7D-3D82-15B40C43AC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8168" y="1809750"/>
            <a:ext cx="3213858" cy="2085329"/>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E09F4968-BD58-A724-EDD0-DA3A808BC0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8168" y="3895077"/>
            <a:ext cx="3213861" cy="2085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8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7253F2-39E1-ADCC-7E65-B96465DCF205}"/>
              </a:ext>
            </a:extLst>
          </p:cNvPr>
          <p:cNvSpPr>
            <a:spLocks noGrp="1"/>
          </p:cNvSpPr>
          <p:nvPr>
            <p:ph idx="1"/>
          </p:nvPr>
        </p:nvSpPr>
        <p:spPr/>
        <p:txBody>
          <a:bodyPr/>
          <a:lstStyle/>
          <a:p>
            <a:pPr algn="l"/>
            <a:r>
              <a:rPr lang="en-US" sz="1800" b="0" i="0" u="none" strike="noStrike" baseline="0" dirty="0">
                <a:latin typeface="CIDFont+F3"/>
              </a:rPr>
              <a:t>The increases or decreases in house prices are managed by many macroeconomic factors. However, lately, with the drastic climate change, there has been a concern about these changes reflected in home insurance policies and house prices.</a:t>
            </a:r>
          </a:p>
          <a:p>
            <a:pPr algn="l"/>
            <a:r>
              <a:rPr lang="en-US" sz="1800" dirty="0">
                <a:latin typeface="CIDFont+F3"/>
              </a:rPr>
              <a:t>T</a:t>
            </a:r>
            <a:r>
              <a:rPr lang="en-US" sz="1800" b="0" i="0" u="none" strike="noStrike" baseline="0" dirty="0">
                <a:latin typeface="CIDFont+F3"/>
              </a:rPr>
              <a:t>he average surface temperature in the UK has increased by 1.2°C, and all of the decarbonization routes suggested by the Intergovernmental Panel on Climate Change call for further warming. The goal is to keep warming to 1.5°C, but the research indicates that we need to be ready for warming of up to 4°C.</a:t>
            </a:r>
          </a:p>
          <a:p>
            <a:pPr algn="l"/>
            <a:r>
              <a:rPr lang="en-US" sz="1800" b="0" i="0" u="none" strike="noStrike" baseline="0" dirty="0">
                <a:latin typeface="CIDFont+F3"/>
              </a:rPr>
              <a:t>There are two types of major risks posed by climate change – physical risk and transitional risk.</a:t>
            </a:r>
          </a:p>
          <a:p>
            <a:pPr algn="l"/>
            <a:r>
              <a:rPr lang="en-US" sz="1800" b="0" i="0" u="none" strike="noStrike" baseline="0" dirty="0">
                <a:latin typeface="CIDFont+F3"/>
              </a:rPr>
              <a:t>A lot of mortgage organizations developed an interest in the consequence of the drastic climate change as it could challenge the solvency of the companies. This has given rise to the demand of understanding the effect of flood events on house prices.</a:t>
            </a:r>
          </a:p>
          <a:p>
            <a:pPr algn="l"/>
            <a:r>
              <a:rPr lang="en-US" sz="1800" b="0" i="0" u="none" strike="noStrike" baseline="0" dirty="0">
                <a:latin typeface="CIDFont+F3"/>
              </a:rPr>
              <a:t>It has become very critical to understand if homebuyers understand physical risks, especially flood events, and whether these risks are considered before making an offer.</a:t>
            </a:r>
            <a:endParaRPr lang="en-IN" dirty="0"/>
          </a:p>
        </p:txBody>
      </p:sp>
    </p:spTree>
    <p:extLst>
      <p:ext uri="{BB962C8B-B14F-4D97-AF65-F5344CB8AC3E}">
        <p14:creationId xmlns:p14="http://schemas.microsoft.com/office/powerpoint/2010/main" val="2035892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72A0-0D34-6131-4F1F-FAF009FB74C2}"/>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45E52658-FAA5-3707-5510-B727B2B2B5D1}"/>
              </a:ext>
            </a:extLst>
          </p:cNvPr>
          <p:cNvPicPr>
            <a:picLocks noChangeAspect="1"/>
          </p:cNvPicPr>
          <p:nvPr/>
        </p:nvPicPr>
        <p:blipFill>
          <a:blip r:embed="rId2"/>
          <a:stretch>
            <a:fillRect/>
          </a:stretch>
        </p:blipFill>
        <p:spPr>
          <a:xfrm>
            <a:off x="838200" y="1864042"/>
            <a:ext cx="3905885" cy="2672715"/>
          </a:xfrm>
          <a:prstGeom prst="rect">
            <a:avLst/>
          </a:prstGeom>
        </p:spPr>
      </p:pic>
      <p:pic>
        <p:nvPicPr>
          <p:cNvPr id="5" name="Content Placeholder 4">
            <a:extLst>
              <a:ext uri="{FF2B5EF4-FFF2-40B4-BE49-F238E27FC236}">
                <a16:creationId xmlns:a16="http://schemas.microsoft.com/office/drawing/2014/main" id="{85793F95-B134-282F-00C1-5E326158601A}"/>
              </a:ext>
            </a:extLst>
          </p:cNvPr>
          <p:cNvPicPr>
            <a:picLocks noGrp="1" noChangeAspect="1"/>
          </p:cNvPicPr>
          <p:nvPr>
            <p:ph idx="1"/>
          </p:nvPr>
        </p:nvPicPr>
        <p:blipFill>
          <a:blip r:embed="rId3"/>
          <a:stretch>
            <a:fillRect/>
          </a:stretch>
        </p:blipFill>
        <p:spPr>
          <a:xfrm>
            <a:off x="4933352" y="1859528"/>
            <a:ext cx="6305913" cy="3138944"/>
          </a:xfrm>
          <a:prstGeom prst="rect">
            <a:avLst/>
          </a:prstGeom>
        </p:spPr>
      </p:pic>
      <p:cxnSp>
        <p:nvCxnSpPr>
          <p:cNvPr id="6" name="Straight Arrow Connector 5">
            <a:extLst>
              <a:ext uri="{FF2B5EF4-FFF2-40B4-BE49-F238E27FC236}">
                <a16:creationId xmlns:a16="http://schemas.microsoft.com/office/drawing/2014/main" id="{4D4A0D92-102F-B4C1-F1F0-3261F972AA6E}"/>
              </a:ext>
            </a:extLst>
          </p:cNvPr>
          <p:cNvCxnSpPr/>
          <p:nvPr/>
        </p:nvCxnSpPr>
        <p:spPr>
          <a:xfrm flipV="1">
            <a:off x="8258492" y="3060707"/>
            <a:ext cx="365760" cy="436880"/>
          </a:xfrm>
          <a:prstGeom prst="straightConnector1">
            <a:avLst/>
          </a:prstGeom>
          <a:ln>
            <a:solidFill>
              <a:srgbClr val="00B0F0"/>
            </a:solidFill>
            <a:headEnd type="triangle"/>
            <a:tailEnd type="triangle"/>
          </a:ln>
        </p:spPr>
        <p:style>
          <a:lnRef idx="3">
            <a:schemeClr val="dk1"/>
          </a:lnRef>
          <a:fillRef idx="0">
            <a:schemeClr val="dk1"/>
          </a:fillRef>
          <a:effectRef idx="2">
            <a:schemeClr val="dk1"/>
          </a:effectRef>
          <a:fontRef idx="minor">
            <a:schemeClr val="tx1"/>
          </a:fontRef>
        </p:style>
      </p:cxnSp>
      <p:sp>
        <p:nvSpPr>
          <p:cNvPr id="7" name="Text Box 19">
            <a:extLst>
              <a:ext uri="{FF2B5EF4-FFF2-40B4-BE49-F238E27FC236}">
                <a16:creationId xmlns:a16="http://schemas.microsoft.com/office/drawing/2014/main" id="{D16F72EB-E5E3-3F17-A001-C0DC20069F48}"/>
              </a:ext>
            </a:extLst>
          </p:cNvPr>
          <p:cNvSpPr txBox="1"/>
          <p:nvPr/>
        </p:nvSpPr>
        <p:spPr>
          <a:xfrm rot="18632070">
            <a:off x="8063547" y="3035307"/>
            <a:ext cx="539750" cy="2286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500 ft</a:t>
            </a:r>
          </a:p>
        </p:txBody>
      </p:sp>
    </p:spTree>
    <p:extLst>
      <p:ext uri="{BB962C8B-B14F-4D97-AF65-F5344CB8AC3E}">
        <p14:creationId xmlns:p14="http://schemas.microsoft.com/office/powerpoint/2010/main" val="914066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7DE8F6-F59F-DE7E-5636-2D107E80E786}"/>
              </a:ext>
            </a:extLst>
          </p:cNvPr>
          <p:cNvSpPr>
            <a:spLocks noGrp="1"/>
          </p:cNvSpPr>
          <p:nvPr>
            <p:ph idx="1"/>
          </p:nvPr>
        </p:nvSpPr>
        <p:spPr>
          <a:xfrm>
            <a:off x="838200" y="1334814"/>
            <a:ext cx="10515600" cy="4842149"/>
          </a:xfrm>
        </p:spPr>
        <p:txBody>
          <a:bodyPr>
            <a:normAutofit/>
          </a:bodyPr>
          <a:lstStyle/>
          <a:p>
            <a:pPr marL="0" indent="0" algn="l">
              <a:buNone/>
            </a:pPr>
            <a:r>
              <a:rPr lang="en-US" sz="1800" b="1" i="0" u="none" strike="noStrike" baseline="0" dirty="0">
                <a:latin typeface="CIDFont+F3"/>
              </a:rPr>
              <a:t>Beneficiary:</a:t>
            </a:r>
          </a:p>
          <a:p>
            <a:pPr algn="l"/>
            <a:r>
              <a:rPr lang="en-US" sz="1800" b="0" i="0" u="none" strike="noStrike" baseline="0" dirty="0">
                <a:latin typeface="CIDFont+F3"/>
              </a:rPr>
              <a:t>MIAC Analytics Ltd - This project was part of an internship at MIAC Analytics Ltd, specializing in property analytics in the UK. The company holds a large amount of transactional data as it follows repeat sales methodology for its analysis which is based on minimum data usage. With the rise in climate change, the company is interested to understand and estimate if there is any underlying effect of flood events on UK house prices and if the effect can be generalized as a flat discount on house prices. The company was keen on understanding the flood data and its correlation and causation on UK house prices.</a:t>
            </a:r>
          </a:p>
          <a:p>
            <a:pPr algn="l"/>
            <a:r>
              <a:rPr lang="en-US" sz="1800" b="0" i="0" u="none" strike="noStrike" baseline="0" dirty="0">
                <a:latin typeface="CIDFont+F3"/>
              </a:rPr>
              <a:t>Homeowners who commit financially to the long-term value of their home through a mortgage can, in theory, be fully aware of the value-diminishing possibility of current and future flooding</a:t>
            </a:r>
            <a:r>
              <a:rPr lang="en-IN" sz="1800" b="0" i="0" u="none" strike="noStrike" baseline="0" dirty="0">
                <a:latin typeface="CIDFont+F3"/>
              </a:rPr>
              <a:t>.</a:t>
            </a:r>
          </a:p>
          <a:p>
            <a:pPr marL="0" indent="0" algn="l">
              <a:buNone/>
            </a:pPr>
            <a:endParaRPr lang="en-IN" sz="1800" dirty="0">
              <a:latin typeface="CIDFont+F3"/>
            </a:endParaRPr>
          </a:p>
          <a:p>
            <a:pPr marL="0" indent="0" algn="l">
              <a:buNone/>
            </a:pPr>
            <a:r>
              <a:rPr lang="en-IN" sz="1800" b="1" i="0" u="none" strike="noStrike" baseline="0" dirty="0">
                <a:latin typeface="CIDFont+F3"/>
              </a:rPr>
              <a:t>Research Questions:</a:t>
            </a:r>
          </a:p>
          <a:p>
            <a:pPr algn="l"/>
            <a:r>
              <a:rPr lang="en-US" sz="1800" b="0" i="0" u="none" strike="noStrike" baseline="0" dirty="0">
                <a:latin typeface="CIDFont+F3"/>
              </a:rPr>
              <a:t>What was the discount applied on the UK house prices due to flood events? </a:t>
            </a:r>
          </a:p>
          <a:p>
            <a:pPr algn="l"/>
            <a:r>
              <a:rPr lang="en-US" sz="1800" b="0" i="0" u="none" strike="noStrike" baseline="0" dirty="0">
                <a:latin typeface="CIDFont+F3"/>
              </a:rPr>
              <a:t>Do buyers overlook the flood risk when choosing a property with river proximity?</a:t>
            </a:r>
          </a:p>
        </p:txBody>
      </p:sp>
    </p:spTree>
    <p:extLst>
      <p:ext uri="{BB962C8B-B14F-4D97-AF65-F5344CB8AC3E}">
        <p14:creationId xmlns:p14="http://schemas.microsoft.com/office/powerpoint/2010/main" val="1212296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D6CA6-48FC-1D93-8D74-738FBA0433E5}"/>
              </a:ext>
            </a:extLst>
          </p:cNvPr>
          <p:cNvSpPr>
            <a:spLocks noGrp="1"/>
          </p:cNvSpPr>
          <p:nvPr>
            <p:ph type="title"/>
          </p:nvPr>
        </p:nvSpPr>
        <p:spPr/>
        <p:txBody>
          <a:bodyPr/>
          <a:lstStyle/>
          <a:p>
            <a:r>
              <a:rPr lang="en-IN" dirty="0"/>
              <a:t>Flood and its terminology:</a:t>
            </a:r>
          </a:p>
        </p:txBody>
      </p:sp>
      <p:pic>
        <p:nvPicPr>
          <p:cNvPr id="5" name="Content Placeholder 4">
            <a:extLst>
              <a:ext uri="{FF2B5EF4-FFF2-40B4-BE49-F238E27FC236}">
                <a16:creationId xmlns:a16="http://schemas.microsoft.com/office/drawing/2014/main" id="{C4D129CE-7850-8A4E-A5F4-1319B481C03E}"/>
              </a:ext>
            </a:extLst>
          </p:cNvPr>
          <p:cNvPicPr>
            <a:picLocks noGrp="1" noChangeAspect="1"/>
          </p:cNvPicPr>
          <p:nvPr>
            <p:ph idx="1"/>
          </p:nvPr>
        </p:nvPicPr>
        <p:blipFill>
          <a:blip r:embed="rId2"/>
          <a:stretch>
            <a:fillRect/>
          </a:stretch>
        </p:blipFill>
        <p:spPr>
          <a:xfrm>
            <a:off x="365234" y="1511208"/>
            <a:ext cx="3668559" cy="2348831"/>
          </a:xfrm>
        </p:spPr>
      </p:pic>
      <p:pic>
        <p:nvPicPr>
          <p:cNvPr id="7" name="Picture 6">
            <a:extLst>
              <a:ext uri="{FF2B5EF4-FFF2-40B4-BE49-F238E27FC236}">
                <a16:creationId xmlns:a16="http://schemas.microsoft.com/office/drawing/2014/main" id="{1ABE0F4F-8919-8262-5F23-5B100B019238}"/>
              </a:ext>
            </a:extLst>
          </p:cNvPr>
          <p:cNvPicPr>
            <a:picLocks noChangeAspect="1"/>
          </p:cNvPicPr>
          <p:nvPr/>
        </p:nvPicPr>
        <p:blipFill>
          <a:blip r:embed="rId3"/>
          <a:stretch>
            <a:fillRect/>
          </a:stretch>
        </p:blipFill>
        <p:spPr>
          <a:xfrm>
            <a:off x="4246056" y="1511207"/>
            <a:ext cx="3699887" cy="2348831"/>
          </a:xfrm>
          <a:prstGeom prst="rect">
            <a:avLst/>
          </a:prstGeom>
        </p:spPr>
      </p:pic>
      <p:pic>
        <p:nvPicPr>
          <p:cNvPr id="9" name="Picture 8">
            <a:extLst>
              <a:ext uri="{FF2B5EF4-FFF2-40B4-BE49-F238E27FC236}">
                <a16:creationId xmlns:a16="http://schemas.microsoft.com/office/drawing/2014/main" id="{94E29D68-B529-C364-2F52-89043C2353DB}"/>
              </a:ext>
            </a:extLst>
          </p:cNvPr>
          <p:cNvPicPr>
            <a:picLocks noChangeAspect="1"/>
          </p:cNvPicPr>
          <p:nvPr/>
        </p:nvPicPr>
        <p:blipFill>
          <a:blip r:embed="rId4"/>
          <a:stretch>
            <a:fillRect/>
          </a:stretch>
        </p:blipFill>
        <p:spPr>
          <a:xfrm>
            <a:off x="8194602" y="1511207"/>
            <a:ext cx="3632164" cy="2348831"/>
          </a:xfrm>
          <a:prstGeom prst="rect">
            <a:avLst/>
          </a:prstGeom>
        </p:spPr>
      </p:pic>
      <p:sp>
        <p:nvSpPr>
          <p:cNvPr id="10" name="TextBox 9">
            <a:extLst>
              <a:ext uri="{FF2B5EF4-FFF2-40B4-BE49-F238E27FC236}">
                <a16:creationId xmlns:a16="http://schemas.microsoft.com/office/drawing/2014/main" id="{A8054E5E-8D5F-D005-24F8-C402A874A42A}"/>
              </a:ext>
            </a:extLst>
          </p:cNvPr>
          <p:cNvSpPr txBox="1"/>
          <p:nvPr/>
        </p:nvSpPr>
        <p:spPr>
          <a:xfrm>
            <a:off x="365234" y="4130566"/>
            <a:ext cx="11461532" cy="1477328"/>
          </a:xfrm>
          <a:prstGeom prst="rect">
            <a:avLst/>
          </a:prstGeom>
          <a:noFill/>
        </p:spPr>
        <p:txBody>
          <a:bodyPr wrap="square" rtlCol="0">
            <a:spAutoFit/>
          </a:bodyPr>
          <a:lstStyle/>
          <a:p>
            <a:r>
              <a:rPr lang="en-IN" dirty="0"/>
              <a:t>Fluvial floods, Pluvial floods, and Coastal flood</a:t>
            </a:r>
          </a:p>
          <a:p>
            <a:r>
              <a:rPr lang="en-IN" dirty="0"/>
              <a:t>Return Period:</a:t>
            </a:r>
          </a:p>
          <a:p>
            <a:r>
              <a:rPr lang="en-IN" dirty="0"/>
              <a:t>100 year return period:</a:t>
            </a:r>
          </a:p>
          <a:p>
            <a:r>
              <a:rPr lang="en-IN" dirty="0"/>
              <a:t>500 year return period:</a:t>
            </a:r>
          </a:p>
          <a:p>
            <a:r>
              <a:rPr lang="en-IN" dirty="0"/>
              <a:t>1000 year return period:</a:t>
            </a:r>
          </a:p>
        </p:txBody>
      </p:sp>
    </p:spTree>
    <p:extLst>
      <p:ext uri="{BB962C8B-B14F-4D97-AF65-F5344CB8AC3E}">
        <p14:creationId xmlns:p14="http://schemas.microsoft.com/office/powerpoint/2010/main" val="3947230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10AE-62AB-955E-44AB-67F4796314E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3336FD2-42AE-EA21-13AA-00459F954D2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205668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4BDEE-8E92-E6BB-B189-8B7FEAF37897}"/>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971800E7-E675-C4A2-5471-4944FFB53179}"/>
              </a:ext>
            </a:extLst>
          </p:cNvPr>
          <p:cNvPicPr>
            <a:picLocks noChangeAspect="1"/>
          </p:cNvPicPr>
          <p:nvPr/>
        </p:nvPicPr>
        <p:blipFill>
          <a:blip r:embed="rId2"/>
          <a:stretch>
            <a:fillRect/>
          </a:stretch>
        </p:blipFill>
        <p:spPr>
          <a:xfrm>
            <a:off x="980761" y="2225403"/>
            <a:ext cx="3231512" cy="3815454"/>
          </a:xfrm>
          <a:prstGeom prst="rect">
            <a:avLst/>
          </a:prstGeom>
        </p:spPr>
      </p:pic>
      <p:pic>
        <p:nvPicPr>
          <p:cNvPr id="5" name="Picture 4">
            <a:extLst>
              <a:ext uri="{FF2B5EF4-FFF2-40B4-BE49-F238E27FC236}">
                <a16:creationId xmlns:a16="http://schemas.microsoft.com/office/drawing/2014/main" id="{9412F926-10D5-357F-20C3-4FA727BF5B29}"/>
              </a:ext>
            </a:extLst>
          </p:cNvPr>
          <p:cNvPicPr>
            <a:picLocks noChangeAspect="1"/>
          </p:cNvPicPr>
          <p:nvPr/>
        </p:nvPicPr>
        <p:blipFill>
          <a:blip r:embed="rId3"/>
          <a:stretch>
            <a:fillRect/>
          </a:stretch>
        </p:blipFill>
        <p:spPr>
          <a:xfrm>
            <a:off x="4354834" y="2183359"/>
            <a:ext cx="3231513" cy="3857498"/>
          </a:xfrm>
          <a:prstGeom prst="rect">
            <a:avLst/>
          </a:prstGeom>
        </p:spPr>
      </p:pic>
      <p:pic>
        <p:nvPicPr>
          <p:cNvPr id="6" name="Picture 5">
            <a:extLst>
              <a:ext uri="{FF2B5EF4-FFF2-40B4-BE49-F238E27FC236}">
                <a16:creationId xmlns:a16="http://schemas.microsoft.com/office/drawing/2014/main" id="{033BA890-8C1D-3836-5EB3-2FA2CD1342F6}"/>
              </a:ext>
            </a:extLst>
          </p:cNvPr>
          <p:cNvPicPr>
            <a:picLocks noChangeAspect="1"/>
          </p:cNvPicPr>
          <p:nvPr/>
        </p:nvPicPr>
        <p:blipFill>
          <a:blip r:embed="rId4"/>
          <a:stretch>
            <a:fillRect/>
          </a:stretch>
        </p:blipFill>
        <p:spPr>
          <a:xfrm>
            <a:off x="7837167" y="2228938"/>
            <a:ext cx="3098906" cy="3644218"/>
          </a:xfrm>
          <a:prstGeom prst="rect">
            <a:avLst/>
          </a:prstGeom>
        </p:spPr>
      </p:pic>
    </p:spTree>
    <p:extLst>
      <p:ext uri="{BB962C8B-B14F-4D97-AF65-F5344CB8AC3E}">
        <p14:creationId xmlns:p14="http://schemas.microsoft.com/office/powerpoint/2010/main" val="4027076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772A-AEB8-D287-6AD8-43C11F5EF51A}"/>
              </a:ext>
            </a:extLst>
          </p:cNvPr>
          <p:cNvSpPr>
            <a:spLocks noGrp="1"/>
          </p:cNvSpPr>
          <p:nvPr>
            <p:ph type="title"/>
          </p:nvPr>
        </p:nvSpPr>
        <p:spPr>
          <a:xfrm>
            <a:off x="838200" y="365126"/>
            <a:ext cx="10515600" cy="822544"/>
          </a:xfrm>
        </p:spPr>
        <p:txBody>
          <a:bodyPr/>
          <a:lstStyle/>
          <a:p>
            <a:endParaRPr lang="en-IN" dirty="0"/>
          </a:p>
        </p:txBody>
      </p:sp>
      <p:pic>
        <p:nvPicPr>
          <p:cNvPr id="8" name="Picture 7">
            <a:extLst>
              <a:ext uri="{FF2B5EF4-FFF2-40B4-BE49-F238E27FC236}">
                <a16:creationId xmlns:a16="http://schemas.microsoft.com/office/drawing/2014/main" id="{2E77A13E-7580-9867-F646-C4087E03910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1437" y="1508070"/>
            <a:ext cx="8402058" cy="4503847"/>
          </a:xfrm>
          <a:prstGeom prst="rect">
            <a:avLst/>
          </a:prstGeom>
          <a:noFill/>
          <a:ln>
            <a:noFill/>
          </a:ln>
        </p:spPr>
      </p:pic>
    </p:spTree>
    <p:extLst>
      <p:ext uri="{BB962C8B-B14F-4D97-AF65-F5344CB8AC3E}">
        <p14:creationId xmlns:p14="http://schemas.microsoft.com/office/powerpoint/2010/main" val="1191346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51066-025C-764C-ECCC-2A47CEA7EF80}"/>
              </a:ext>
            </a:extLst>
          </p:cNvPr>
          <p:cNvSpPr>
            <a:spLocks noGrp="1"/>
          </p:cNvSpPr>
          <p:nvPr>
            <p:ph type="title"/>
          </p:nvPr>
        </p:nvSpPr>
        <p:spPr>
          <a:xfrm>
            <a:off x="838200" y="365125"/>
            <a:ext cx="10515600" cy="644525"/>
          </a:xfrm>
        </p:spPr>
        <p:txBody>
          <a:bodyPr>
            <a:normAutofit/>
          </a:bodyPr>
          <a:lstStyle/>
          <a:p>
            <a:r>
              <a:rPr lang="en-IN" sz="3600" dirty="0">
                <a:latin typeface="Times New Roman" panose="02020603050405020304" pitchFamily="18" charset="0"/>
                <a:cs typeface="Times New Roman" panose="02020603050405020304" pitchFamily="18" charset="0"/>
              </a:rPr>
              <a:t>Treatment-Control group</a:t>
            </a:r>
          </a:p>
        </p:txBody>
      </p:sp>
      <p:pic>
        <p:nvPicPr>
          <p:cNvPr id="4" name="Content Placeholder 3">
            <a:extLst>
              <a:ext uri="{FF2B5EF4-FFF2-40B4-BE49-F238E27FC236}">
                <a16:creationId xmlns:a16="http://schemas.microsoft.com/office/drawing/2014/main" id="{62528330-3968-6436-8BA1-42876EBDD9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204924"/>
            <a:ext cx="10515600" cy="3878239"/>
          </a:xfrm>
          <a:prstGeom prst="rect">
            <a:avLst/>
          </a:prstGeom>
          <a:noFill/>
          <a:ln>
            <a:noFill/>
          </a:ln>
        </p:spPr>
      </p:pic>
      <p:sp>
        <p:nvSpPr>
          <p:cNvPr id="5" name="TextBox 4">
            <a:extLst>
              <a:ext uri="{FF2B5EF4-FFF2-40B4-BE49-F238E27FC236}">
                <a16:creationId xmlns:a16="http://schemas.microsoft.com/office/drawing/2014/main" id="{B6581C06-A699-BD61-5228-0F1B11E82759}"/>
              </a:ext>
            </a:extLst>
          </p:cNvPr>
          <p:cNvSpPr txBox="1"/>
          <p:nvPr/>
        </p:nvSpPr>
        <p:spPr>
          <a:xfrm>
            <a:off x="838200" y="5762625"/>
            <a:ext cx="10648950" cy="92333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The treatment variable: </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1 – The transactions of the postcode were impacted by the 2013 winter flood</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0 – The postcode was never impacted by any flood events and the flood risk category is ‘None’.</a:t>
            </a:r>
          </a:p>
        </p:txBody>
      </p:sp>
    </p:spTree>
    <p:extLst>
      <p:ext uri="{BB962C8B-B14F-4D97-AF65-F5344CB8AC3E}">
        <p14:creationId xmlns:p14="http://schemas.microsoft.com/office/powerpoint/2010/main" val="2721907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4098B-2D9C-D9E1-8B35-FA7838005230}"/>
              </a:ext>
            </a:extLst>
          </p:cNvPr>
          <p:cNvSpPr>
            <a:spLocks noGrp="1"/>
          </p:cNvSpPr>
          <p:nvPr>
            <p:ph type="title"/>
          </p:nvPr>
        </p:nvSpPr>
        <p:spPr>
          <a:xfrm>
            <a:off x="838200" y="365125"/>
            <a:ext cx="10515600" cy="396875"/>
          </a:xfrm>
        </p:spPr>
        <p:txBody>
          <a:bodyPr>
            <a:noAutofit/>
          </a:bodyPr>
          <a:lstStyle/>
          <a:p>
            <a:r>
              <a:rPr lang="en-IN" sz="3600" dirty="0">
                <a:latin typeface="Times New Roman" panose="02020603050405020304" pitchFamily="18" charset="0"/>
                <a:cs typeface="Times New Roman" panose="02020603050405020304" pitchFamily="18" charset="0"/>
              </a:rPr>
              <a:t>Outcome Variable:</a:t>
            </a:r>
          </a:p>
        </p:txBody>
      </p:sp>
      <p:pic>
        <p:nvPicPr>
          <p:cNvPr id="7" name="Picture 6">
            <a:extLst>
              <a:ext uri="{FF2B5EF4-FFF2-40B4-BE49-F238E27FC236}">
                <a16:creationId xmlns:a16="http://schemas.microsoft.com/office/drawing/2014/main" id="{B7D9F1D4-192A-F490-B2CB-9DA84904AD3F}"/>
              </a:ext>
            </a:extLst>
          </p:cNvPr>
          <p:cNvPicPr>
            <a:picLocks noChangeAspect="1"/>
          </p:cNvPicPr>
          <p:nvPr/>
        </p:nvPicPr>
        <p:blipFill>
          <a:blip r:embed="rId2"/>
          <a:stretch>
            <a:fillRect/>
          </a:stretch>
        </p:blipFill>
        <p:spPr>
          <a:xfrm>
            <a:off x="3377666" y="821267"/>
            <a:ext cx="5436667" cy="5816600"/>
          </a:xfrm>
          <a:prstGeom prst="rect">
            <a:avLst/>
          </a:prstGeom>
        </p:spPr>
      </p:pic>
    </p:spTree>
    <p:extLst>
      <p:ext uri="{BB962C8B-B14F-4D97-AF65-F5344CB8AC3E}">
        <p14:creationId xmlns:p14="http://schemas.microsoft.com/office/powerpoint/2010/main" val="32639489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758</Words>
  <Application>Microsoft Office PowerPoint</Application>
  <PresentationFormat>Widescreen</PresentationFormat>
  <Paragraphs>45</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-apple-system</vt:lpstr>
      <vt:lpstr>Arial</vt:lpstr>
      <vt:lpstr>Calibri</vt:lpstr>
      <vt:lpstr>Calibri Light</vt:lpstr>
      <vt:lpstr>CIDFont+F3</vt:lpstr>
      <vt:lpstr>Lato</vt:lpstr>
      <vt:lpstr>TeXGyreTermes-Regular</vt:lpstr>
      <vt:lpstr>Times New Roman</vt:lpstr>
      <vt:lpstr>Wingdings</vt:lpstr>
      <vt:lpstr>Office Theme</vt:lpstr>
      <vt:lpstr>PowerPoint Presentation</vt:lpstr>
      <vt:lpstr>PowerPoint Presentation</vt:lpstr>
      <vt:lpstr>PowerPoint Presentation</vt:lpstr>
      <vt:lpstr>Flood and its terminology:</vt:lpstr>
      <vt:lpstr>PowerPoint Presentation</vt:lpstr>
      <vt:lpstr>PowerPoint Presentation</vt:lpstr>
      <vt:lpstr>PowerPoint Presentation</vt:lpstr>
      <vt:lpstr>Treatment-Control group</vt:lpstr>
      <vt:lpstr>Outcome Variable:</vt:lpstr>
      <vt:lpstr>PowerPoint Presentation</vt:lpstr>
      <vt:lpstr>Methods and their challenges</vt:lpstr>
      <vt:lpstr>META Learners: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Nazia Ferdause Sodial</dc:creator>
  <cp:lastModifiedBy>Nazia Ferdause Sodial</cp:lastModifiedBy>
  <cp:revision>1</cp:revision>
  <dcterms:created xsi:type="dcterms:W3CDTF">2023-02-16T23:44:54Z</dcterms:created>
  <dcterms:modified xsi:type="dcterms:W3CDTF">2023-02-16T23:48:45Z</dcterms:modified>
</cp:coreProperties>
</file>